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33" r:id="rId2"/>
    <p:sldMasterId id="2147483720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7" r:id="rId5"/>
    <p:sldId id="278" r:id="rId6"/>
    <p:sldId id="269" r:id="rId7"/>
    <p:sldId id="258" r:id="rId8"/>
    <p:sldId id="259" r:id="rId9"/>
    <p:sldId id="270" r:id="rId10"/>
    <p:sldId id="260" r:id="rId11"/>
    <p:sldId id="268" r:id="rId12"/>
    <p:sldId id="273" r:id="rId13"/>
    <p:sldId id="274" r:id="rId14"/>
    <p:sldId id="276" r:id="rId15"/>
    <p:sldId id="275" r:id="rId16"/>
    <p:sldId id="264" r:id="rId17"/>
    <p:sldId id="277" r:id="rId18"/>
    <p:sldId id="280" r:id="rId19"/>
    <p:sldId id="281" r:id="rId20"/>
    <p:sldId id="283" r:id="rId21"/>
    <p:sldId id="284" r:id="rId22"/>
    <p:sldId id="271" r:id="rId23"/>
    <p:sldId id="285" r:id="rId24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Common</a:t>
            </a:r>
            <a:r>
              <a:rPr lang="en-US" baseline="0" dirty="0" smtClean="0"/>
              <a:t> Accessibility Issues </a:t>
            </a:r>
            <a:r>
              <a:rPr lang="en-US" sz="1200" baseline="0" dirty="0" smtClean="0"/>
              <a:t>(these percentages are not accurate)</a:t>
            </a:r>
            <a:endParaRPr lang="en-US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D5-4FDF-A069-5BBAE48CE7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D5-4FDF-A069-5BBAE48CE7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D5-4FDF-A069-5BBAE48CE7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D5-4FDF-A069-5BBAE48CE7DD}"/>
              </c:ext>
            </c:extLst>
          </c:dPt>
          <c:cat>
            <c:strRef>
              <c:f>Sheet1!$A$2:$A$5</c:f>
              <c:strCache>
                <c:ptCount val="4"/>
                <c:pt idx="0">
                  <c:v>Alt-text</c:v>
                </c:pt>
                <c:pt idx="1">
                  <c:v>captions</c:v>
                </c:pt>
                <c:pt idx="2">
                  <c:v>color</c:v>
                </c:pt>
                <c:pt idx="3">
                  <c:v>keyboard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8-454A-B77A-1E1E4F285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802D8-47F5-4C12-ACDC-DDD6D354B0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820935-7822-49EB-AFB5-D114F0635F41}">
      <dgm:prSet phldrT="[Text]"/>
      <dgm:spPr/>
      <dgm:t>
        <a:bodyPr/>
        <a:lstStyle/>
        <a:p>
          <a:pPr algn="ctr"/>
          <a:r>
            <a:rPr lang="en-US" dirty="0" smtClean="0"/>
            <a:t>Americans with Disabilities Act (ADA) </a:t>
          </a:r>
          <a:r>
            <a:rPr lang="en-US" dirty="0" smtClean="0"/>
            <a:t>Title II </a:t>
          </a:r>
          <a:endParaRPr lang="en-US" dirty="0"/>
        </a:p>
      </dgm:t>
    </dgm:pt>
    <dgm:pt modelId="{02D67E09-4BA4-4101-B2E2-72D72F42E25F}" type="parTrans" cxnId="{CEA6E376-BDE0-473F-9378-725BC9F3353C}">
      <dgm:prSet/>
      <dgm:spPr/>
      <dgm:t>
        <a:bodyPr/>
        <a:lstStyle/>
        <a:p>
          <a:endParaRPr lang="en-US"/>
        </a:p>
      </dgm:t>
    </dgm:pt>
    <dgm:pt modelId="{C9AFD48D-61A9-46EC-BA2F-80D272C54CEE}" type="sibTrans" cxnId="{CEA6E376-BDE0-473F-9378-725BC9F3353C}">
      <dgm:prSet/>
      <dgm:spPr/>
      <dgm:t>
        <a:bodyPr/>
        <a:lstStyle/>
        <a:p>
          <a:endParaRPr lang="en-US"/>
        </a:p>
      </dgm:t>
    </dgm:pt>
    <dgm:pt modelId="{281BC63D-019C-4E70-B4C7-C2958660901B}">
      <dgm:prSet phldrT="[Text]"/>
      <dgm:spPr/>
      <dgm:t>
        <a:bodyPr/>
        <a:lstStyle/>
        <a:p>
          <a:r>
            <a:rPr lang="en-US" dirty="0" smtClean="0"/>
            <a:t>Prohibit discrimination based on disability – regardless of funding </a:t>
          </a:r>
          <a:endParaRPr lang="en-US" dirty="0"/>
        </a:p>
      </dgm:t>
    </dgm:pt>
    <dgm:pt modelId="{ED2F7B39-63A1-401A-B7C2-8B7A99432633}" type="parTrans" cxnId="{67DD268A-403D-4125-9518-FBC87C621FE6}">
      <dgm:prSet/>
      <dgm:spPr/>
      <dgm:t>
        <a:bodyPr/>
        <a:lstStyle/>
        <a:p>
          <a:endParaRPr lang="en-US"/>
        </a:p>
      </dgm:t>
    </dgm:pt>
    <dgm:pt modelId="{598EDB13-6774-43A8-A172-E5288F5E2A94}" type="sibTrans" cxnId="{67DD268A-403D-4125-9518-FBC87C621FE6}">
      <dgm:prSet/>
      <dgm:spPr/>
      <dgm:t>
        <a:bodyPr/>
        <a:lstStyle/>
        <a:p>
          <a:endParaRPr lang="en-US"/>
        </a:p>
      </dgm:t>
    </dgm:pt>
    <dgm:pt modelId="{EBD3A387-7973-40B6-BC15-A8D09B3881C3}">
      <dgm:prSet phldrT="[Text]"/>
      <dgm:spPr/>
      <dgm:t>
        <a:bodyPr/>
        <a:lstStyle/>
        <a:p>
          <a:r>
            <a:rPr lang="en-US" dirty="0" smtClean="0"/>
            <a:t>Section 504 of the Rehab Act </a:t>
          </a:r>
          <a:endParaRPr lang="en-US" dirty="0"/>
        </a:p>
      </dgm:t>
    </dgm:pt>
    <dgm:pt modelId="{62D29155-C599-49BF-9CD1-9FC570D32D3E}" type="parTrans" cxnId="{8306529E-37B0-40EB-AE04-378E66841BF6}">
      <dgm:prSet/>
      <dgm:spPr/>
      <dgm:t>
        <a:bodyPr/>
        <a:lstStyle/>
        <a:p>
          <a:endParaRPr lang="en-US"/>
        </a:p>
      </dgm:t>
    </dgm:pt>
    <dgm:pt modelId="{1C6AC05B-AA50-4C54-9D47-3F359BE47705}" type="sibTrans" cxnId="{8306529E-37B0-40EB-AE04-378E66841BF6}">
      <dgm:prSet/>
      <dgm:spPr/>
      <dgm:t>
        <a:bodyPr/>
        <a:lstStyle/>
        <a:p>
          <a:endParaRPr lang="en-US"/>
        </a:p>
      </dgm:t>
    </dgm:pt>
    <dgm:pt modelId="{57E6F27C-8E23-4989-B750-B78ED359816B}">
      <dgm:prSet phldrT="[Text]"/>
      <dgm:spPr/>
      <dgm:t>
        <a:bodyPr/>
        <a:lstStyle/>
        <a:p>
          <a:r>
            <a:rPr lang="en-US" dirty="0" smtClean="0"/>
            <a:t>Prohibit discrimination based on disabilities for entities receiving federal funds</a:t>
          </a:r>
          <a:endParaRPr lang="en-US" dirty="0"/>
        </a:p>
      </dgm:t>
    </dgm:pt>
    <dgm:pt modelId="{D87015CA-3905-47F5-8C68-B71BF79AE092}" type="parTrans" cxnId="{CF31AE73-37D8-4D93-BAF5-D0D0407A22F9}">
      <dgm:prSet/>
      <dgm:spPr/>
      <dgm:t>
        <a:bodyPr/>
        <a:lstStyle/>
        <a:p>
          <a:endParaRPr lang="en-US"/>
        </a:p>
      </dgm:t>
    </dgm:pt>
    <dgm:pt modelId="{59E4717C-76A5-4C88-904D-96636B537669}" type="sibTrans" cxnId="{CF31AE73-37D8-4D93-BAF5-D0D0407A22F9}">
      <dgm:prSet/>
      <dgm:spPr/>
      <dgm:t>
        <a:bodyPr/>
        <a:lstStyle/>
        <a:p>
          <a:endParaRPr lang="en-US"/>
        </a:p>
      </dgm:t>
    </dgm:pt>
    <dgm:pt modelId="{56CFABFF-620A-4001-9F7A-87B5988E6E04}" type="pres">
      <dgm:prSet presAssocID="{1BE802D8-47F5-4C12-ACDC-DDD6D354B0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AD34D4-3953-4716-9A63-DB8127BFADDC}" type="pres">
      <dgm:prSet presAssocID="{0E820935-7822-49EB-AFB5-D114F0635F4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CFA4D-43BD-4657-BB5A-C60D0E3B8A39}" type="pres">
      <dgm:prSet presAssocID="{0E820935-7822-49EB-AFB5-D114F0635F4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193EA-052C-4E8F-A8D6-8221844E9CD4}" type="pres">
      <dgm:prSet presAssocID="{EBD3A387-7973-40B6-BC15-A8D09B3881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32C60-2CE2-4941-9416-8BF938DAAB70}" type="pres">
      <dgm:prSet presAssocID="{EBD3A387-7973-40B6-BC15-A8D09B3881C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1635E-4249-4D2E-A210-C1E58805879F}" type="presOf" srcId="{EBD3A387-7973-40B6-BC15-A8D09B3881C3}" destId="{73D193EA-052C-4E8F-A8D6-8221844E9CD4}" srcOrd="0" destOrd="0" presId="urn:microsoft.com/office/officeart/2005/8/layout/vList2"/>
    <dgm:cxn modelId="{CEA6E376-BDE0-473F-9378-725BC9F3353C}" srcId="{1BE802D8-47F5-4C12-ACDC-DDD6D354B0E8}" destId="{0E820935-7822-49EB-AFB5-D114F0635F41}" srcOrd="0" destOrd="0" parTransId="{02D67E09-4BA4-4101-B2E2-72D72F42E25F}" sibTransId="{C9AFD48D-61A9-46EC-BA2F-80D272C54CEE}"/>
    <dgm:cxn modelId="{AC5A848D-A796-45DD-B719-E6D2C7CB0A64}" type="presOf" srcId="{57E6F27C-8E23-4989-B750-B78ED359816B}" destId="{1BA32C60-2CE2-4941-9416-8BF938DAAB70}" srcOrd="0" destOrd="0" presId="urn:microsoft.com/office/officeart/2005/8/layout/vList2"/>
    <dgm:cxn modelId="{52416E4F-F34F-44DB-96EC-F9E8A8FE54E7}" type="presOf" srcId="{0E820935-7822-49EB-AFB5-D114F0635F41}" destId="{F3AD34D4-3953-4716-9A63-DB8127BFADDC}" srcOrd="0" destOrd="0" presId="urn:microsoft.com/office/officeart/2005/8/layout/vList2"/>
    <dgm:cxn modelId="{67DD268A-403D-4125-9518-FBC87C621FE6}" srcId="{0E820935-7822-49EB-AFB5-D114F0635F41}" destId="{281BC63D-019C-4E70-B4C7-C2958660901B}" srcOrd="0" destOrd="0" parTransId="{ED2F7B39-63A1-401A-B7C2-8B7A99432633}" sibTransId="{598EDB13-6774-43A8-A172-E5288F5E2A94}"/>
    <dgm:cxn modelId="{8306529E-37B0-40EB-AE04-378E66841BF6}" srcId="{1BE802D8-47F5-4C12-ACDC-DDD6D354B0E8}" destId="{EBD3A387-7973-40B6-BC15-A8D09B3881C3}" srcOrd="1" destOrd="0" parTransId="{62D29155-C599-49BF-9CD1-9FC570D32D3E}" sibTransId="{1C6AC05B-AA50-4C54-9D47-3F359BE47705}"/>
    <dgm:cxn modelId="{7D0F885D-627F-46A2-B0D9-25721B7CD5DE}" type="presOf" srcId="{1BE802D8-47F5-4C12-ACDC-DDD6D354B0E8}" destId="{56CFABFF-620A-4001-9F7A-87B5988E6E04}" srcOrd="0" destOrd="0" presId="urn:microsoft.com/office/officeart/2005/8/layout/vList2"/>
    <dgm:cxn modelId="{5B65F2E4-D0E5-4256-A0D0-66EF42E0A427}" type="presOf" srcId="{281BC63D-019C-4E70-B4C7-C2958660901B}" destId="{7F8CFA4D-43BD-4657-BB5A-C60D0E3B8A39}" srcOrd="0" destOrd="0" presId="urn:microsoft.com/office/officeart/2005/8/layout/vList2"/>
    <dgm:cxn modelId="{CF31AE73-37D8-4D93-BAF5-D0D0407A22F9}" srcId="{EBD3A387-7973-40B6-BC15-A8D09B3881C3}" destId="{57E6F27C-8E23-4989-B750-B78ED359816B}" srcOrd="0" destOrd="0" parTransId="{D87015CA-3905-47F5-8C68-B71BF79AE092}" sibTransId="{59E4717C-76A5-4C88-904D-96636B537669}"/>
    <dgm:cxn modelId="{92F42A8E-6BBA-4B76-91AB-F90B848A273C}" type="presParOf" srcId="{56CFABFF-620A-4001-9F7A-87B5988E6E04}" destId="{F3AD34D4-3953-4716-9A63-DB8127BFADDC}" srcOrd="0" destOrd="0" presId="urn:microsoft.com/office/officeart/2005/8/layout/vList2"/>
    <dgm:cxn modelId="{A5679641-486A-4E88-BF83-A4416C4788E8}" type="presParOf" srcId="{56CFABFF-620A-4001-9F7A-87B5988E6E04}" destId="{7F8CFA4D-43BD-4657-BB5A-C60D0E3B8A39}" srcOrd="1" destOrd="0" presId="urn:microsoft.com/office/officeart/2005/8/layout/vList2"/>
    <dgm:cxn modelId="{E9691BED-3A88-4F34-9DEE-6F58151FE88D}" type="presParOf" srcId="{56CFABFF-620A-4001-9F7A-87B5988E6E04}" destId="{73D193EA-052C-4E8F-A8D6-8221844E9CD4}" srcOrd="2" destOrd="0" presId="urn:microsoft.com/office/officeart/2005/8/layout/vList2"/>
    <dgm:cxn modelId="{50DCE2F0-9369-4C15-9757-989E15BFA69F}" type="presParOf" srcId="{56CFABFF-620A-4001-9F7A-87B5988E6E04}" destId="{1BA32C60-2CE2-4941-9416-8BF938DAAB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E6EA29-D6C3-4ABA-BFEB-97A53264392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70A60-BDB5-4F9D-9155-9714775541EE}">
      <dgm:prSet phldrT="[Text]"/>
      <dgm:spPr/>
      <dgm:t>
        <a:bodyPr/>
        <a:lstStyle/>
        <a:p>
          <a:r>
            <a:rPr lang="en-US" dirty="0" smtClean="0"/>
            <a:t>Both</a:t>
          </a:r>
          <a:endParaRPr lang="en-US" dirty="0"/>
        </a:p>
      </dgm:t>
    </dgm:pt>
    <dgm:pt modelId="{66BEE821-57FC-4C99-8BCC-85F3F5232732}" type="parTrans" cxnId="{6ED66686-8446-4B5D-93D0-8168D95AEA16}">
      <dgm:prSet/>
      <dgm:spPr/>
      <dgm:t>
        <a:bodyPr/>
        <a:lstStyle/>
        <a:p>
          <a:endParaRPr lang="en-US"/>
        </a:p>
      </dgm:t>
    </dgm:pt>
    <dgm:pt modelId="{A5B19A3E-01AC-451B-84A5-78BD69924A95}" type="sibTrans" cxnId="{6ED66686-8446-4B5D-93D0-8168D95AEA16}">
      <dgm:prSet/>
      <dgm:spPr/>
      <dgm:t>
        <a:bodyPr/>
        <a:lstStyle/>
        <a:p>
          <a:endParaRPr lang="en-US"/>
        </a:p>
      </dgm:t>
    </dgm:pt>
    <dgm:pt modelId="{C47DDF05-3C0F-4172-A0FA-7780A1DF2E48}">
      <dgm:prSet phldrT="[Text]"/>
      <dgm:spPr/>
      <dgm:t>
        <a:bodyPr/>
        <a:lstStyle/>
        <a:p>
          <a:r>
            <a:rPr lang="en-US" dirty="0" smtClean="0"/>
            <a:t>Opportunity to participate in programs, services &amp; activities</a:t>
          </a:r>
          <a:endParaRPr lang="en-US" dirty="0"/>
        </a:p>
      </dgm:t>
    </dgm:pt>
    <dgm:pt modelId="{90A3A5FD-2C13-404C-84DB-EC1091BBAF47}" type="parTrans" cxnId="{95998AC6-890F-48CD-B943-D20BF970F618}">
      <dgm:prSet/>
      <dgm:spPr/>
      <dgm:t>
        <a:bodyPr/>
        <a:lstStyle/>
        <a:p>
          <a:endParaRPr lang="en-US"/>
        </a:p>
      </dgm:t>
    </dgm:pt>
    <dgm:pt modelId="{C4256243-6D09-49B1-94C9-04BBF94BE7AC}" type="sibTrans" cxnId="{95998AC6-890F-48CD-B943-D20BF970F618}">
      <dgm:prSet/>
      <dgm:spPr/>
      <dgm:t>
        <a:bodyPr/>
        <a:lstStyle/>
        <a:p>
          <a:endParaRPr lang="en-US"/>
        </a:p>
      </dgm:t>
    </dgm:pt>
    <dgm:pt modelId="{838E3387-6022-4403-AA60-4041E515B133}">
      <dgm:prSet phldrT="[Text]"/>
      <dgm:spPr/>
      <dgm:t>
        <a:bodyPr/>
        <a:lstStyle/>
        <a:p>
          <a:r>
            <a:rPr lang="en-US" dirty="0" smtClean="0"/>
            <a:t>Include programs, services and activities delivered online</a:t>
          </a:r>
          <a:endParaRPr lang="en-US" dirty="0"/>
        </a:p>
      </dgm:t>
    </dgm:pt>
    <dgm:pt modelId="{FFF0EF78-765B-46FA-ADCB-A5288B71354F}" type="parTrans" cxnId="{086A25C9-2149-40A7-AE57-956A637336A3}">
      <dgm:prSet/>
      <dgm:spPr/>
      <dgm:t>
        <a:bodyPr/>
        <a:lstStyle/>
        <a:p>
          <a:endParaRPr lang="en-US"/>
        </a:p>
      </dgm:t>
    </dgm:pt>
    <dgm:pt modelId="{2E7724BE-D2FA-492B-8872-59C81B5A53D7}" type="sibTrans" cxnId="{086A25C9-2149-40A7-AE57-956A637336A3}">
      <dgm:prSet/>
      <dgm:spPr/>
      <dgm:t>
        <a:bodyPr/>
        <a:lstStyle/>
        <a:p>
          <a:endParaRPr lang="en-US"/>
        </a:p>
      </dgm:t>
    </dgm:pt>
    <dgm:pt modelId="{8C601FCE-A421-4E2B-943E-C939150926E8}" type="pres">
      <dgm:prSet presAssocID="{88E6EA29-D6C3-4ABA-BFEB-97A5326439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6FF91-46A5-447E-A33A-3094371EA663}" type="pres">
      <dgm:prSet presAssocID="{64470A60-BDB5-4F9D-9155-9714775541EE}" presName="centerShape" presStyleLbl="node0" presStyleIdx="0" presStyleCnt="1" custScaleX="89207" custScaleY="57009" custLinFactNeighborX="-4927" custLinFactNeighborY="-504"/>
      <dgm:spPr/>
      <dgm:t>
        <a:bodyPr/>
        <a:lstStyle/>
        <a:p>
          <a:endParaRPr lang="en-US"/>
        </a:p>
      </dgm:t>
    </dgm:pt>
    <dgm:pt modelId="{32F72F22-832E-4104-9C7F-BCD296A0A280}" type="pres">
      <dgm:prSet presAssocID="{90A3A5FD-2C13-404C-84DB-EC1091BBAF47}" presName="parTrans" presStyleLbl="bgSibTrans2D1" presStyleIdx="0" presStyleCnt="2" custLinFactNeighborX="-4791" custLinFactNeighborY="62660"/>
      <dgm:spPr/>
      <dgm:t>
        <a:bodyPr/>
        <a:lstStyle/>
        <a:p>
          <a:endParaRPr lang="en-US"/>
        </a:p>
      </dgm:t>
    </dgm:pt>
    <dgm:pt modelId="{DDF33BFE-ED00-47D2-B430-5DDABF5DE97F}" type="pres">
      <dgm:prSet presAssocID="{C47DDF05-3C0F-4172-A0FA-7780A1DF2E48}" presName="node" presStyleLbl="node1" presStyleIdx="0" presStyleCnt="2" custScaleX="259159" custScaleY="77563" custRadScaleRad="198104" custRadScaleInc="-19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60A2-0089-4133-B0EE-9D7FD8762BBF}" type="pres">
      <dgm:prSet presAssocID="{FFF0EF78-765B-46FA-ADCB-A5288B71354F}" presName="parTrans" presStyleLbl="bgSibTrans2D1" presStyleIdx="1" presStyleCnt="2" custScaleX="86143" custScaleY="108929" custLinFactNeighborX="1776" custLinFactNeighborY="66861"/>
      <dgm:spPr/>
      <dgm:t>
        <a:bodyPr/>
        <a:lstStyle/>
        <a:p>
          <a:endParaRPr lang="en-US"/>
        </a:p>
      </dgm:t>
    </dgm:pt>
    <dgm:pt modelId="{90B84844-B17E-47C9-BCEC-349AAA2A3B1D}" type="pres">
      <dgm:prSet presAssocID="{838E3387-6022-4403-AA60-4041E515B133}" presName="node" presStyleLbl="node1" presStyleIdx="1" presStyleCnt="2" custScaleX="320698" custScaleY="74623" custRadScaleRad="122689" custRadScaleInc="6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9BBF84-7110-4A62-A68A-C31FB614208A}" type="presOf" srcId="{90A3A5FD-2C13-404C-84DB-EC1091BBAF47}" destId="{32F72F22-832E-4104-9C7F-BCD296A0A280}" srcOrd="0" destOrd="0" presId="urn:microsoft.com/office/officeart/2005/8/layout/radial4"/>
    <dgm:cxn modelId="{6ED66686-8446-4B5D-93D0-8168D95AEA16}" srcId="{88E6EA29-D6C3-4ABA-BFEB-97A53264392E}" destId="{64470A60-BDB5-4F9D-9155-9714775541EE}" srcOrd="0" destOrd="0" parTransId="{66BEE821-57FC-4C99-8BCC-85F3F5232732}" sibTransId="{A5B19A3E-01AC-451B-84A5-78BD69924A95}"/>
    <dgm:cxn modelId="{BD90FCF3-0DBA-4930-834D-D1DBFBE1A55E}" type="presOf" srcId="{88E6EA29-D6C3-4ABA-BFEB-97A53264392E}" destId="{8C601FCE-A421-4E2B-943E-C939150926E8}" srcOrd="0" destOrd="0" presId="urn:microsoft.com/office/officeart/2005/8/layout/radial4"/>
    <dgm:cxn modelId="{086A25C9-2149-40A7-AE57-956A637336A3}" srcId="{64470A60-BDB5-4F9D-9155-9714775541EE}" destId="{838E3387-6022-4403-AA60-4041E515B133}" srcOrd="1" destOrd="0" parTransId="{FFF0EF78-765B-46FA-ADCB-A5288B71354F}" sibTransId="{2E7724BE-D2FA-492B-8872-59C81B5A53D7}"/>
    <dgm:cxn modelId="{DBC814A0-F517-40A5-A65D-FE2A3A3FBA71}" type="presOf" srcId="{FFF0EF78-765B-46FA-ADCB-A5288B71354F}" destId="{470960A2-0089-4133-B0EE-9D7FD8762BBF}" srcOrd="0" destOrd="0" presId="urn:microsoft.com/office/officeart/2005/8/layout/radial4"/>
    <dgm:cxn modelId="{7DE592CE-D100-43DC-B981-DC2C8866CC4D}" type="presOf" srcId="{C47DDF05-3C0F-4172-A0FA-7780A1DF2E48}" destId="{DDF33BFE-ED00-47D2-B430-5DDABF5DE97F}" srcOrd="0" destOrd="0" presId="urn:microsoft.com/office/officeart/2005/8/layout/radial4"/>
    <dgm:cxn modelId="{8295AE0F-D6F7-4651-B1C1-5AEBB534FECF}" type="presOf" srcId="{838E3387-6022-4403-AA60-4041E515B133}" destId="{90B84844-B17E-47C9-BCEC-349AAA2A3B1D}" srcOrd="0" destOrd="0" presId="urn:microsoft.com/office/officeart/2005/8/layout/radial4"/>
    <dgm:cxn modelId="{95998AC6-890F-48CD-B943-D20BF970F618}" srcId="{64470A60-BDB5-4F9D-9155-9714775541EE}" destId="{C47DDF05-3C0F-4172-A0FA-7780A1DF2E48}" srcOrd="0" destOrd="0" parTransId="{90A3A5FD-2C13-404C-84DB-EC1091BBAF47}" sibTransId="{C4256243-6D09-49B1-94C9-04BBF94BE7AC}"/>
    <dgm:cxn modelId="{EC4681C9-34EE-404C-B15C-F946F5A0EB81}" type="presOf" srcId="{64470A60-BDB5-4F9D-9155-9714775541EE}" destId="{DB06FF91-46A5-447E-A33A-3094371EA663}" srcOrd="0" destOrd="0" presId="urn:microsoft.com/office/officeart/2005/8/layout/radial4"/>
    <dgm:cxn modelId="{4287C1F6-C020-46FA-B502-A4652BFC3523}" type="presParOf" srcId="{8C601FCE-A421-4E2B-943E-C939150926E8}" destId="{DB06FF91-46A5-447E-A33A-3094371EA663}" srcOrd="0" destOrd="0" presId="urn:microsoft.com/office/officeart/2005/8/layout/radial4"/>
    <dgm:cxn modelId="{42F737E8-7293-4E8A-B663-FC4C3CB66A9D}" type="presParOf" srcId="{8C601FCE-A421-4E2B-943E-C939150926E8}" destId="{32F72F22-832E-4104-9C7F-BCD296A0A280}" srcOrd="1" destOrd="0" presId="urn:microsoft.com/office/officeart/2005/8/layout/radial4"/>
    <dgm:cxn modelId="{9EB521B3-479F-4474-BA10-D73833020D55}" type="presParOf" srcId="{8C601FCE-A421-4E2B-943E-C939150926E8}" destId="{DDF33BFE-ED00-47D2-B430-5DDABF5DE97F}" srcOrd="2" destOrd="0" presId="urn:microsoft.com/office/officeart/2005/8/layout/radial4"/>
    <dgm:cxn modelId="{56047F0B-76EC-4A06-B49C-6E14FA161D0C}" type="presParOf" srcId="{8C601FCE-A421-4E2B-943E-C939150926E8}" destId="{470960A2-0089-4133-B0EE-9D7FD8762BBF}" srcOrd="3" destOrd="0" presId="urn:microsoft.com/office/officeart/2005/8/layout/radial4"/>
    <dgm:cxn modelId="{E8129702-E113-4A64-9CD9-E4D6D593C96C}" type="presParOf" srcId="{8C601FCE-A421-4E2B-943E-C939150926E8}" destId="{90B84844-B17E-47C9-BCEC-349AAA2A3B1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D34D4-3953-4716-9A63-DB8127BFADDC}">
      <dsp:nvSpPr>
        <dsp:cNvPr id="0" name=""/>
        <dsp:cNvSpPr/>
      </dsp:nvSpPr>
      <dsp:spPr>
        <a:xfrm>
          <a:off x="0" y="11628"/>
          <a:ext cx="5008474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Americans with Disabilities Act (ADA) </a:t>
          </a:r>
          <a:r>
            <a:rPr lang="en-US" sz="2300" kern="1200" dirty="0" smtClean="0"/>
            <a:t>Title II </a:t>
          </a:r>
          <a:endParaRPr lang="en-US" sz="2300" kern="1200" dirty="0"/>
        </a:p>
      </dsp:txBody>
      <dsp:txXfrm>
        <a:off x="44664" y="56292"/>
        <a:ext cx="4919146" cy="825612"/>
      </dsp:txXfrm>
    </dsp:sp>
    <dsp:sp modelId="{7F8CFA4D-43BD-4657-BB5A-C60D0E3B8A39}">
      <dsp:nvSpPr>
        <dsp:cNvPr id="0" name=""/>
        <dsp:cNvSpPr/>
      </dsp:nvSpPr>
      <dsp:spPr>
        <a:xfrm>
          <a:off x="0" y="926568"/>
          <a:ext cx="5008474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1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Prohibit discrimination based on disability – regardless of funding </a:t>
          </a:r>
          <a:endParaRPr lang="en-US" sz="1800" kern="1200" dirty="0"/>
        </a:p>
      </dsp:txBody>
      <dsp:txXfrm>
        <a:off x="0" y="926568"/>
        <a:ext cx="5008474" cy="571320"/>
      </dsp:txXfrm>
    </dsp:sp>
    <dsp:sp modelId="{73D193EA-052C-4E8F-A8D6-8221844E9CD4}">
      <dsp:nvSpPr>
        <dsp:cNvPr id="0" name=""/>
        <dsp:cNvSpPr/>
      </dsp:nvSpPr>
      <dsp:spPr>
        <a:xfrm>
          <a:off x="0" y="1497888"/>
          <a:ext cx="5008474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Section 504 of the Rehab Act </a:t>
          </a:r>
          <a:endParaRPr lang="en-US" sz="2300" kern="1200" dirty="0"/>
        </a:p>
      </dsp:txBody>
      <dsp:txXfrm>
        <a:off x="44664" y="1542552"/>
        <a:ext cx="4919146" cy="825612"/>
      </dsp:txXfrm>
    </dsp:sp>
    <dsp:sp modelId="{1BA32C60-2CE2-4941-9416-8BF938DAAB70}">
      <dsp:nvSpPr>
        <dsp:cNvPr id="0" name=""/>
        <dsp:cNvSpPr/>
      </dsp:nvSpPr>
      <dsp:spPr>
        <a:xfrm>
          <a:off x="0" y="2412828"/>
          <a:ext cx="5008474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1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Prohibit discrimination based on disabilities for entities receiving federal funds</a:t>
          </a:r>
          <a:endParaRPr lang="en-US" sz="1800" kern="1200" dirty="0"/>
        </a:p>
      </dsp:txBody>
      <dsp:txXfrm>
        <a:off x="0" y="2412828"/>
        <a:ext cx="5008474" cy="571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6FF91-46A5-447E-A33A-3094371EA663}">
      <dsp:nvSpPr>
        <dsp:cNvPr id="0" name=""/>
        <dsp:cNvSpPr/>
      </dsp:nvSpPr>
      <dsp:spPr>
        <a:xfrm>
          <a:off x="3157499" y="1278417"/>
          <a:ext cx="1267100" cy="809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Both</a:t>
          </a:r>
          <a:endParaRPr lang="en-US" sz="3400" kern="1200" dirty="0"/>
        </a:p>
      </dsp:txBody>
      <dsp:txXfrm>
        <a:off x="3343061" y="1397003"/>
        <a:ext cx="895976" cy="572586"/>
      </dsp:txXfrm>
    </dsp:sp>
    <dsp:sp modelId="{32F72F22-832E-4104-9C7F-BCD296A0A280}">
      <dsp:nvSpPr>
        <dsp:cNvPr id="0" name=""/>
        <dsp:cNvSpPr/>
      </dsp:nvSpPr>
      <dsp:spPr>
        <a:xfrm rot="12514805">
          <a:off x="1565772" y="1023492"/>
          <a:ext cx="1679166" cy="40481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33BFE-ED00-47D2-B430-5DDABF5DE97F}">
      <dsp:nvSpPr>
        <dsp:cNvPr id="0" name=""/>
        <dsp:cNvSpPr/>
      </dsp:nvSpPr>
      <dsp:spPr>
        <a:xfrm>
          <a:off x="0" y="151948"/>
          <a:ext cx="3497050" cy="837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Opportunity to participate in programs, services &amp; activities</a:t>
          </a:r>
          <a:endParaRPr lang="en-US" sz="2100" kern="1200" dirty="0"/>
        </a:p>
      </dsp:txBody>
      <dsp:txXfrm>
        <a:off x="24524" y="176472"/>
        <a:ext cx="3448002" cy="788250"/>
      </dsp:txXfrm>
    </dsp:sp>
    <dsp:sp modelId="{470960A2-0089-4133-B0EE-9D7FD8762BBF}">
      <dsp:nvSpPr>
        <dsp:cNvPr id="0" name=""/>
        <dsp:cNvSpPr/>
      </dsp:nvSpPr>
      <dsp:spPr>
        <a:xfrm rot="20001657">
          <a:off x="4442578" y="1037709"/>
          <a:ext cx="1534329" cy="4409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84844-B17E-47C9-BCEC-349AAA2A3B1D}">
      <dsp:nvSpPr>
        <dsp:cNvPr id="0" name=""/>
        <dsp:cNvSpPr/>
      </dsp:nvSpPr>
      <dsp:spPr>
        <a:xfrm>
          <a:off x="3810422" y="185441"/>
          <a:ext cx="4327448" cy="80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Include programs, services and activities delivered online</a:t>
          </a:r>
          <a:endParaRPr lang="en-US" sz="2100" kern="1200" dirty="0"/>
        </a:p>
      </dsp:txBody>
      <dsp:txXfrm>
        <a:off x="3834016" y="209035"/>
        <a:ext cx="4280260" cy="758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0751784-54FF-438C-BCB9-32ADC38E376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E18CEF8-B016-4BD9-B79F-A99B4B3D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2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726CC34-EB3D-4E31-8ADA-D03A010E8D0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E398074-70D2-4233-9AC3-39A536C32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4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98074-70D2-4233-9AC3-39A536C32D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8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7670"/>
            <a:r>
              <a:rPr lang="en-US" u="sng" dirty="0" smtClean="0"/>
              <a:t>Notes</a:t>
            </a:r>
          </a:p>
          <a:p>
            <a:pPr defTabSz="977670"/>
            <a:endParaRPr lang="en-US" u="sng" dirty="0" smtClean="0"/>
          </a:p>
          <a:p>
            <a:pPr defTabSz="977670"/>
            <a:r>
              <a:rPr lang="en-US" u="none" dirty="0" smtClean="0"/>
              <a:t>I have listed 3 classifications here..,while there’s certainly a great</a:t>
            </a:r>
            <a:r>
              <a:rPr lang="en-US" u="none" baseline="0" dirty="0" smtClean="0"/>
              <a:t> deal of variation that exists under these 3 classifications, they do broadly cover much of what we are discussing here today. </a:t>
            </a:r>
          </a:p>
          <a:p>
            <a:pPr defTabSz="977670"/>
            <a:endParaRPr lang="en-US" u="none" baseline="0" dirty="0" smtClean="0"/>
          </a:p>
          <a:p>
            <a:pPr marL="227437" indent="-227437" defTabSz="977670">
              <a:buAutoNum type="arabicParenBoth"/>
            </a:pPr>
            <a:r>
              <a:rPr lang="en-US" u="none" dirty="0" smtClean="0"/>
              <a:t>When</a:t>
            </a:r>
            <a:r>
              <a:rPr lang="en-US" u="none" baseline="0" dirty="0" smtClean="0"/>
              <a:t> we discuss inaccessible EIT, make no mistake that 99% of the discussion (from a legal standpoint) centers around equivalent access for individuals with some degree of vision and/or hearing loss...Now, t</a:t>
            </a:r>
            <a:r>
              <a:rPr lang="en-US" u="none" dirty="0" smtClean="0"/>
              <a:t>here’s only one case that I can think of which actually involved </a:t>
            </a:r>
            <a:r>
              <a:rPr lang="en-US" u="none" baseline="0" dirty="0" smtClean="0"/>
              <a:t>individuals with learning impairments (that was UC Berkeley and involved more timely access to printed materials in alternative formats like Braille, audio, or large print)...</a:t>
            </a:r>
          </a:p>
          <a:p>
            <a:pPr defTabSz="977670"/>
            <a:endParaRPr lang="en-US" u="none" baseline="0" dirty="0" smtClean="0"/>
          </a:p>
          <a:p>
            <a:pPr defTabSz="977670"/>
            <a:r>
              <a:rPr lang="en-US" u="none" baseline="0" dirty="0" smtClean="0"/>
              <a:t>So, if we move beyond thinking about the discussion in terms of disability and more about the types of assistive technology that an individual uses in order to access a computer, things start to make a bit more sense. </a:t>
            </a:r>
          </a:p>
          <a:p>
            <a:pPr defTabSz="977670"/>
            <a:endParaRPr lang="en-US" u="none" baseline="0" dirty="0" smtClean="0"/>
          </a:p>
          <a:p>
            <a:pPr defTabSz="977670"/>
            <a:r>
              <a:rPr lang="en-US" u="none" baseline="0" dirty="0" smtClean="0"/>
              <a:t>How instructional materials and/or our electronic resources are designed play a significant role in one’s ability to access information or participate in the programs or services that we offer...</a:t>
            </a:r>
          </a:p>
          <a:p>
            <a:pPr defTabSz="977670"/>
            <a:endParaRPr lang="en-US" u="none" baseline="0" dirty="0" smtClean="0"/>
          </a:p>
          <a:p>
            <a:pPr defTabSz="977670"/>
            <a:r>
              <a:rPr lang="en-US" u="none" baseline="0" dirty="0" smtClean="0"/>
              <a:t>If I am blind, I need a screen reader to access a computer and to read electronic documents</a:t>
            </a:r>
          </a:p>
          <a:p>
            <a:pPr defTabSz="977670"/>
            <a:r>
              <a:rPr lang="en-US" u="none" baseline="0" dirty="0" smtClean="0"/>
              <a:t>If I am deaf or hard of hearing, I need captions and transcripts for audio and video</a:t>
            </a:r>
          </a:p>
          <a:p>
            <a:pPr defTabSz="977670"/>
            <a:r>
              <a:rPr lang="en-US" u="none" baseline="0" dirty="0" smtClean="0"/>
              <a:t>If I have a learning impairment, I benefit from information being presented in a consistent manner and chunked so as to allow me an easier time processing that information</a:t>
            </a:r>
          </a:p>
          <a:p>
            <a:pPr defTabSz="977670"/>
            <a:r>
              <a:rPr lang="en-US" u="none" baseline="0" dirty="0" smtClean="0"/>
              <a:t>If I have a physical impairment which impacts my ability to use a mouse or a keyboard, I also benefit from how a document or website is structured since I too would require an alternative means for accessing a computer. </a:t>
            </a:r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3721EF5D-8025-40C4-871F-4AD39EB50296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24916">
              <a:defRPr/>
            </a:pPr>
            <a:fld id="{11466422-80C2-4ED6-B049-BC70702BD473}" type="datetime1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2/23/2017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4916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59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98074-70D2-4233-9AC3-39A536C32D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7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98074-70D2-4233-9AC3-39A536C32D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7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98074-70D2-4233-9AC3-39A536C32D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4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42" y="1781595"/>
            <a:ext cx="6852861" cy="18188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 descr="ATI Logo_v5_0429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" y="122297"/>
            <a:ext cx="1392296" cy="13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73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7407393" cy="4241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8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2370" y="274638"/>
            <a:ext cx="1552223" cy="55767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761096" cy="557676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6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I Guide Front Page_16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TI Guide Front Page_16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56038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3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6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78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73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90652" cy="4241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5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435108"/>
            <a:ext cx="3008313" cy="45437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518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167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857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4430" cy="4260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3023" y="1600200"/>
            <a:ext cx="3636903" cy="4260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7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7917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350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35022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4654" y="1535113"/>
            <a:ext cx="36617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4655" y="2174875"/>
            <a:ext cx="3661716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798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1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6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261320" cy="55595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1837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933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09047"/>
            <a:ext cx="5486400" cy="7329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A700C-A3F2-6846-BB59-C2F8933B499C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5838-D002-1A40-952C-2A07C3CC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I Logo_v7_060414_#00336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4" y="5906812"/>
            <a:ext cx="906486" cy="8990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37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8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9732" y="0"/>
            <a:ext cx="3142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-3398761" y="3398761"/>
            <a:ext cx="6858000" cy="60478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-3398761" y="3398761"/>
            <a:ext cx="6858000" cy="60478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90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I Logo_v7_060414_#003366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4" y="5906812"/>
            <a:ext cx="906486" cy="8990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37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8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29732" y="0"/>
            <a:ext cx="3142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-3398761" y="3398761"/>
            <a:ext cx="6858000" cy="60478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-3398761" y="3398761"/>
            <a:ext cx="6858000" cy="60478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XFkGMF0s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ave.webaim.org/extension/" TargetMode="External"/><Relationship Id="rId2" Type="http://schemas.openxmlformats.org/officeDocument/2006/relationships/hyperlink" Target="http://wave.webaim.org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WAI/ER/tools/" TargetMode="External"/><Relationship Id="rId3" Type="http://schemas.openxmlformats.org/officeDocument/2006/relationships/hyperlink" Target="https://www.audioeye.com/k-12-education-web-accessibility-complaint-repository/" TargetMode="External"/><Relationship Id="rId7" Type="http://schemas.openxmlformats.org/officeDocument/2006/relationships/hyperlink" Target="http://webaim.org/standards/wcag/WCAG2Checklist.pdf" TargetMode="External"/><Relationship Id="rId2" Type="http://schemas.openxmlformats.org/officeDocument/2006/relationships/hyperlink" Target="http://ncdae.org/resources/cheatsheets/youtube.php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ebaim.org/standards/508/508checklist.pdf" TargetMode="External"/><Relationship Id="rId5" Type="http://schemas.openxmlformats.org/officeDocument/2006/relationships/hyperlink" Target="http://content.campussuite.com/ada-guide" TargetMode="External"/><Relationship Id="rId10" Type="http://schemas.openxmlformats.org/officeDocument/2006/relationships/hyperlink" Target="http://www.w3.org/TR/WCAG20/" TargetMode="External"/><Relationship Id="rId4" Type="http://schemas.openxmlformats.org/officeDocument/2006/relationships/hyperlink" Target="http://www.schoolwebmasters.com/School_Website_Accessibility_Tips" TargetMode="External"/><Relationship Id="rId9" Type="http://schemas.openxmlformats.org/officeDocument/2006/relationships/hyperlink" Target="http://webaim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ti.gmu.edu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dioeye.com/k-12-education-web-accessibility-complaint-repository/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-board.gov/" TargetMode="External"/><Relationship Id="rId2" Type="http://schemas.openxmlformats.org/officeDocument/2006/relationships/hyperlink" Target="http://www.section508.gov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hyperlink" Target="http://www.pcc.edu/resources/instructional-support/access/documents/WebA11Y-HB2_Print-HiRes.pdf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Accessibility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</a:p>
          <a:p>
            <a:r>
              <a:rPr lang="en-US" dirty="0" smtClean="0"/>
              <a:t>Kristine Neuber, </a:t>
            </a:r>
            <a:r>
              <a:rPr lang="en-US" dirty="0" err="1" smtClean="0"/>
              <a:t>Ph.D</a:t>
            </a:r>
            <a:endParaRPr lang="en-US" dirty="0" smtClean="0"/>
          </a:p>
          <a:p>
            <a:r>
              <a:rPr lang="en-US" dirty="0" smtClean="0"/>
              <a:t>IT Accessibility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7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Web Accessibility </a:t>
            </a:r>
            <a:r>
              <a:rPr lang="en-US" sz="4000" dirty="0" smtClean="0"/>
              <a:t>- Images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Images should have meaningful labels:	</a:t>
            </a:r>
          </a:p>
          <a:p>
            <a:pPr lvl="1"/>
            <a:r>
              <a:rPr lang="en-US" dirty="0" smtClean="0"/>
              <a:t>Ex. Fingers scanning a refreshable Braille display.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Not: Image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Long Descriptions are needed for charts or graphs…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15" y="1417639"/>
            <a:ext cx="2054300" cy="153874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59150446"/>
              </p:ext>
            </p:extLst>
          </p:nvPr>
        </p:nvGraphicFramePr>
        <p:xfrm>
          <a:off x="5069308" y="4099381"/>
          <a:ext cx="3143039" cy="235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736" y="3159304"/>
            <a:ext cx="1543572" cy="14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Web Accessibility </a:t>
            </a:r>
            <a:r>
              <a:rPr lang="en-US" sz="4000" dirty="0" smtClean="0"/>
              <a:t>– Use of Color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Provide adequate color contrast for text and buttons.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Meaningful information should be conveyed through more than just color.</a:t>
            </a:r>
          </a:p>
          <a:p>
            <a:pPr lvl="1"/>
            <a:r>
              <a:rPr lang="en-US" dirty="0" smtClean="0"/>
              <a:t>For example, individuals unable to identify color would not know which fields were required. A simple fix would be to add an asterisk(*) next to the required fields.</a:t>
            </a:r>
            <a:endParaRPr lang="en-US" dirty="0"/>
          </a:p>
        </p:txBody>
      </p:sp>
      <p:pic>
        <p:nvPicPr>
          <p:cNvPr id="5" name="Content Placeholder 4" descr="A web form using color to convey required fields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81" y="3576221"/>
            <a:ext cx="4038600" cy="255397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92" y="1543194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Web Accessibility - </a:t>
            </a:r>
            <a:r>
              <a:rPr lang="en-US" sz="4000" dirty="0" smtClean="0"/>
              <a:t>Video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38" y="1600200"/>
            <a:ext cx="4749323" cy="4370388"/>
          </a:xfrm>
        </p:spPr>
      </p:pic>
      <p:sp>
        <p:nvSpPr>
          <p:cNvPr id="6" name="Rounded Rectangular Callout 5"/>
          <p:cNvSpPr/>
          <p:nvPr/>
        </p:nvSpPr>
        <p:spPr>
          <a:xfrm>
            <a:off x="228129" y="2121725"/>
            <a:ext cx="1828800" cy="990600"/>
          </a:xfrm>
          <a:prstGeom prst="wedgeRoundRectCallout">
            <a:avLst>
              <a:gd name="adj1" fmla="val 88876"/>
              <a:gd name="adj2" fmla="val -67899"/>
              <a:gd name="adj3" fmla="val 16667"/>
            </a:avLst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All controls accessible via keyboard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8677" y="3602107"/>
            <a:ext cx="1828252" cy="1047700"/>
          </a:xfrm>
          <a:prstGeom prst="wedgeRoundRectCallout">
            <a:avLst>
              <a:gd name="adj1" fmla="val 90120"/>
              <a:gd name="adj2" fmla="val -43847"/>
              <a:gd name="adj3" fmla="val 16667"/>
            </a:avLst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Accurate, synchronized Captions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247964" y="4999240"/>
            <a:ext cx="1828252" cy="971348"/>
          </a:xfrm>
          <a:prstGeom prst="wedgeRoundRectCallout">
            <a:avLst>
              <a:gd name="adj1" fmla="val -75271"/>
              <a:gd name="adj2" fmla="val -25119"/>
              <a:gd name="adj3" fmla="val 16667"/>
            </a:avLst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Interactive Video Transcript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247964" y="2794794"/>
            <a:ext cx="1828252" cy="990600"/>
          </a:xfrm>
          <a:prstGeom prst="wedgeRoundRectCallout">
            <a:avLst>
              <a:gd name="adj1" fmla="val -141349"/>
              <a:gd name="adj2" fmla="val 78474"/>
              <a:gd name="adj3" fmla="val 16667"/>
            </a:avLst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Synchronizedaaudio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description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4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Web Accessibility - Keyboard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Users should be able to “tab” through the page and get to all information and functions.</a:t>
            </a:r>
          </a:p>
          <a:p>
            <a:r>
              <a:rPr lang="en-US" dirty="0" smtClean="0"/>
              <a:t>Pages should not require users to manipulate a mouse for navigation.</a:t>
            </a:r>
          </a:p>
        </p:txBody>
      </p:sp>
      <p:pic>
        <p:nvPicPr>
          <p:cNvPr id="5" name="Content Placeholder 4" descr="Screenshot of link showing focus on web pag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4" y="2463773"/>
            <a:ext cx="4038600" cy="2276301"/>
          </a:xfrm>
        </p:spPr>
      </p:pic>
    </p:spTree>
    <p:extLst>
      <p:ext uri="{BB962C8B-B14F-4D97-AF65-F5344CB8AC3E}">
        <p14:creationId xmlns:p14="http://schemas.microsoft.com/office/powerpoint/2010/main" val="8200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Accessibility – Links &amp; 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06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Use Meaningful Names to identify links</a:t>
            </a:r>
          </a:p>
          <a:p>
            <a:r>
              <a:rPr lang="en-US" u="sng" dirty="0" smtClean="0"/>
              <a:t>English homework</a:t>
            </a:r>
          </a:p>
          <a:p>
            <a:r>
              <a:rPr lang="en-US" dirty="0" smtClean="0"/>
              <a:t>For English Homework </a:t>
            </a:r>
            <a:r>
              <a:rPr lang="en-US" u="sng" dirty="0" smtClean="0"/>
              <a:t>click here</a:t>
            </a:r>
          </a:p>
          <a:p>
            <a:pPr lvl="1"/>
            <a:r>
              <a:rPr lang="en-US" dirty="0" smtClean="0"/>
              <a:t>Screen readers allow users to get a list of links, If they all say click here the user will not know what information they will get.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 Structure to content using headings </a:t>
            </a:r>
          </a:p>
          <a:p>
            <a:pPr lvl="1"/>
            <a:r>
              <a:rPr lang="en-US" dirty="0" smtClean="0"/>
              <a:t>A screen reader will allow the user to jump to different headings on the page.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Image result for link list box and JA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95" y="1879702"/>
            <a:ext cx="31337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Jaws Screen Reader Demo</a:t>
            </a:r>
            <a:endParaRPr lang="en-US" sz="45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Navigating a Word Document (a screen reader user’s perspective)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8472" y="6241500"/>
            <a:ext cx="57862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Video courtesy of </a:t>
            </a:r>
            <a:r>
              <a: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High Tech Center at Taft College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/>
              </a:rPr>
              <a:t>https://www.youtube.com/watch?v=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/>
              </a:rPr>
              <a:t>D8XFkGMF0sw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2" descr="Screen Reader User's Experience and MS Word - YouTube video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27" y="2910156"/>
            <a:ext cx="4474231" cy="31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Accessibility -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30429" y="1666037"/>
            <a:ext cx="4038600" cy="4361400"/>
          </a:xfrm>
        </p:spPr>
        <p:txBody>
          <a:bodyPr/>
          <a:lstStyle/>
          <a:p>
            <a:r>
              <a:rPr lang="en-US" dirty="0" smtClean="0"/>
              <a:t>Table headers must be identified</a:t>
            </a:r>
          </a:p>
          <a:p>
            <a:pPr lvl="1"/>
            <a:r>
              <a:rPr lang="en-US" dirty="0" smtClean="0"/>
              <a:t>Screen readers look for &lt;</a:t>
            </a:r>
            <a:r>
              <a:rPr lang="en-US" dirty="0" err="1" smtClean="0"/>
              <a:t>th</a:t>
            </a:r>
            <a:r>
              <a:rPr lang="en-US" dirty="0" smtClean="0"/>
              <a:t>&gt; to identify which cells in the table are rows or columns allowing them to be read logically.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7673" y="1992087"/>
            <a:ext cx="4038600" cy="22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Accessibility </a:t>
            </a:r>
            <a:r>
              <a:rPr lang="en-US" dirty="0" smtClean="0"/>
              <a:t>- Forms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 elements on a web page should be Keyboard Accessible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Must have labels and instructions associated with the input field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3871" y="1774596"/>
            <a:ext cx="4038600" cy="26599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47171" y="47915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fieldset</a:t>
            </a:r>
            <a:r>
              <a:rPr lang="en-US" dirty="0"/>
              <a:t>&gt;</a:t>
            </a:r>
          </a:p>
          <a:p>
            <a:r>
              <a:rPr lang="en-US" dirty="0"/>
              <a:t>	&lt;legend&gt;Shipping Address:&lt;/legend&gt;</a:t>
            </a:r>
          </a:p>
          <a:p>
            <a:r>
              <a:rPr lang="en-US" dirty="0"/>
              <a:t>	&lt;div&gt;</a:t>
            </a:r>
          </a:p>
          <a:p>
            <a:r>
              <a:rPr lang="en-US" dirty="0"/>
              <a:t>		&lt;label for="</a:t>
            </a:r>
            <a:r>
              <a:rPr lang="en-US" dirty="0" err="1"/>
              <a:t>shipping_name</a:t>
            </a:r>
            <a:r>
              <a:rPr lang="en-US" dirty="0"/>
              <a:t>"&gt;</a:t>
            </a:r>
          </a:p>
        </p:txBody>
      </p:sp>
    </p:spTree>
    <p:extLst>
      <p:ext uri="{BB962C8B-B14F-4D97-AF65-F5344CB8AC3E}">
        <p14:creationId xmlns:p14="http://schemas.microsoft.com/office/powerpoint/2010/main" val="35894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716"/>
            <a:ext cx="8229600" cy="43700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Identify your </a:t>
            </a:r>
            <a:r>
              <a:rPr lang="en-US" dirty="0" smtClean="0"/>
              <a:t>team.</a:t>
            </a:r>
            <a:endParaRPr lang="en-US" dirty="0"/>
          </a:p>
          <a:p>
            <a:r>
              <a:rPr lang="en-US" dirty="0"/>
              <a:t>Develop accessibility and procurement </a:t>
            </a:r>
            <a:r>
              <a:rPr lang="en-US" dirty="0" smtClean="0"/>
              <a:t>policies.</a:t>
            </a:r>
            <a:endParaRPr lang="en-US" dirty="0"/>
          </a:p>
          <a:p>
            <a:r>
              <a:rPr lang="en-US" dirty="0"/>
              <a:t>Evaluate websites and other electronic </a:t>
            </a:r>
            <a:r>
              <a:rPr lang="en-US" dirty="0" smtClean="0"/>
              <a:t>resources.</a:t>
            </a:r>
            <a:endParaRPr lang="en-US" dirty="0"/>
          </a:p>
          <a:p>
            <a:r>
              <a:rPr lang="en-US" dirty="0"/>
              <a:t>Prioritize </a:t>
            </a:r>
            <a:r>
              <a:rPr lang="en-US" dirty="0" smtClean="0"/>
              <a:t>remediation.</a:t>
            </a:r>
            <a:endParaRPr lang="en-US" dirty="0"/>
          </a:p>
          <a:p>
            <a:r>
              <a:rPr lang="en-US" dirty="0"/>
              <a:t>Publish a statement and where to report </a:t>
            </a:r>
            <a:r>
              <a:rPr lang="en-US" dirty="0" smtClean="0"/>
              <a:t>issues.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Accessibility Testing Tools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Wave Tool: </a:t>
            </a:r>
            <a:r>
              <a:rPr lang="en-US" sz="2400" dirty="0">
                <a:hlinkClick r:id="rId2"/>
              </a:rPr>
              <a:t>http://wave.webaim.org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Wave </a:t>
            </a:r>
            <a:r>
              <a:rPr lang="en-US" sz="2400" dirty="0"/>
              <a:t>Chrome Extension: </a:t>
            </a:r>
            <a:r>
              <a:rPr lang="en-US" sz="2400" dirty="0">
                <a:hlinkClick r:id="rId3"/>
              </a:rPr>
              <a:t>http://wave.webaim.org/extension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Color </a:t>
            </a:r>
            <a:r>
              <a:rPr lang="en-US" sz="2400" dirty="0"/>
              <a:t>Contrast </a:t>
            </a:r>
            <a:r>
              <a:rPr lang="en-US" sz="2400" dirty="0" smtClean="0"/>
              <a:t>Analyzer: Chrome Extension</a:t>
            </a:r>
          </a:p>
          <a:p>
            <a:r>
              <a:rPr lang="en-US" sz="2400" dirty="0" err="1" smtClean="0"/>
              <a:t>Siteimprove</a:t>
            </a:r>
            <a:r>
              <a:rPr lang="en-US" sz="2400" dirty="0" smtClean="0"/>
              <a:t>:  Chrome Extension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WAVE To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9036" y="2191137"/>
            <a:ext cx="2857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VE Exten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7639"/>
            <a:ext cx="21145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937" y="4650029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Accessibility: 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accessibility means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with disabilities can perceive, understand, navigate, and interact with </a:t>
            </a:r>
            <a:r>
              <a:rPr lang="en-US" dirty="0" smtClean="0"/>
              <a:t>information on the web.</a:t>
            </a:r>
            <a:r>
              <a:rPr lang="en-US" dirty="0" smtClean="0"/>
              <a:t>	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Regardless of their disability or the  technology they use to access the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Captioning </a:t>
            </a:r>
            <a:r>
              <a:rPr lang="en-US" dirty="0"/>
              <a:t>YouTube </a:t>
            </a:r>
            <a:r>
              <a:rPr lang="en-US" dirty="0" smtClean="0"/>
              <a:t>Videos: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ncdae.org/resources/cheatsheets/youtube.php</a:t>
            </a:r>
            <a:endParaRPr lang="en-US" dirty="0" smtClean="0"/>
          </a:p>
          <a:p>
            <a:r>
              <a:rPr lang="en-US" dirty="0" smtClean="0"/>
              <a:t>K-12 Education Web Accessibility Compliant Repository</a:t>
            </a:r>
          </a:p>
          <a:p>
            <a:pPr lvl="1"/>
            <a:r>
              <a:rPr lang="en-US" dirty="0">
                <a:hlinkClick r:id="rId3"/>
              </a:rPr>
              <a:t>https://www.audioeye.com/k-12-education-web-accessibility-complaint-repository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School Website Accessibility Tips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www.schoolwebmasters.com/School_Website_Accessibility_Tips</a:t>
            </a:r>
            <a:endParaRPr lang="en-US" dirty="0" smtClean="0"/>
          </a:p>
          <a:p>
            <a:r>
              <a:rPr lang="en-US" dirty="0" smtClean="0"/>
              <a:t>School Website ADA Compliance Accessibility Guide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content.campussuite.com/ada-guide</a:t>
            </a:r>
            <a:endParaRPr lang="en-US" dirty="0" smtClean="0"/>
          </a:p>
          <a:p>
            <a:r>
              <a:rPr lang="en-US" dirty="0"/>
              <a:t>Web Accessibility Checklists</a:t>
            </a:r>
          </a:p>
          <a:p>
            <a:pPr lvl="1"/>
            <a:r>
              <a:rPr lang="en-US" dirty="0"/>
              <a:t>Section 508 </a:t>
            </a:r>
            <a:r>
              <a:rPr lang="en-US" dirty="0">
                <a:hlinkClick r:id="rId6"/>
              </a:rPr>
              <a:t>http://webaim.org/standards/508/508checklist.pdf</a:t>
            </a:r>
            <a:endParaRPr lang="en-US" dirty="0"/>
          </a:p>
          <a:p>
            <a:pPr lvl="1"/>
            <a:r>
              <a:rPr lang="en-US" dirty="0"/>
              <a:t>WCAG 2.0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webaim.org/standards/wcag/WCAG2Checklist.pdf</a:t>
            </a:r>
            <a:endParaRPr lang="en-US" dirty="0" smtClean="0"/>
          </a:p>
          <a:p>
            <a:r>
              <a:rPr lang="en-US" dirty="0"/>
              <a:t>Web Accessibility Evaluation Tools</a:t>
            </a:r>
          </a:p>
          <a:p>
            <a:pPr lvl="1"/>
            <a:r>
              <a:rPr lang="en-US" dirty="0">
                <a:hlinkClick r:id="rId8"/>
              </a:rPr>
              <a:t>https://www.w3.org/WAI/ER/tools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/>
              <a:t>WebAIM</a:t>
            </a:r>
          </a:p>
          <a:p>
            <a:pPr lvl="1"/>
            <a:r>
              <a:rPr lang="en-US" dirty="0">
                <a:hlinkClick r:id="rId9"/>
              </a:rPr>
              <a:t>http://webaim.org/</a:t>
            </a:r>
            <a:endParaRPr lang="en-US" dirty="0"/>
          </a:p>
          <a:p>
            <a:r>
              <a:rPr lang="en-US" dirty="0"/>
              <a:t>Web Content Accessibility Guidelines (WCAG 2.0)</a:t>
            </a:r>
          </a:p>
          <a:p>
            <a:pPr lvl="1"/>
            <a:r>
              <a:rPr lang="en-US" dirty="0">
                <a:hlinkClick r:id="rId10"/>
              </a:rPr>
              <a:t>http://www.w3.org/TR/WCAG20/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9"/>
            <a:ext cx="8229600" cy="47567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Kristine Neuber, Ph.D.</a:t>
            </a:r>
          </a:p>
          <a:p>
            <a:pPr marL="0" indent="0" algn="ctr">
              <a:buNone/>
            </a:pPr>
            <a:r>
              <a:rPr lang="en-US" dirty="0" smtClean="0"/>
              <a:t>IT Accessibility Coordinator </a:t>
            </a:r>
          </a:p>
          <a:p>
            <a:pPr marL="0" indent="0" algn="ctr">
              <a:buNone/>
            </a:pPr>
            <a:r>
              <a:rPr lang="en-US" dirty="0" smtClean="0"/>
              <a:t>Assistive Technology Initiative </a:t>
            </a:r>
          </a:p>
          <a:p>
            <a:pPr marL="0" indent="0" algn="ctr">
              <a:buNone/>
            </a:pPr>
            <a:r>
              <a:rPr lang="en-US" dirty="0" smtClean="0"/>
              <a:t>George Mason University</a:t>
            </a:r>
          </a:p>
          <a:p>
            <a:pPr marL="0" indent="0" algn="ctr">
              <a:buNone/>
            </a:pPr>
            <a:r>
              <a:rPr lang="en-US" dirty="0"/>
              <a:t>Fairfax, VA </a:t>
            </a:r>
            <a:r>
              <a:rPr lang="en-US" dirty="0" smtClean="0"/>
              <a:t>22030</a:t>
            </a:r>
          </a:p>
          <a:p>
            <a:pPr marL="0" indent="0" algn="ctr">
              <a:buNone/>
            </a:pPr>
            <a:r>
              <a:rPr lang="en-US" dirty="0" smtClean="0"/>
              <a:t>kneuber@gmu.edu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Phone: 703-993-9815</a:t>
            </a:r>
          </a:p>
          <a:p>
            <a:pPr marL="0" indent="0" algn="ctr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://ati.gmu.edu</a:t>
            </a: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dirty="0"/>
              <a:t>Twitter: @</a:t>
            </a:r>
            <a:r>
              <a:rPr lang="en-US" dirty="0" err="1"/>
              <a:t>AccessibleMason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3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cs typeface="Arial" pitchFamily="34" charset="0"/>
              </a:rPr>
              <a:t>Types of Impairment and Assistive Technology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225425" indent="-225425"/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Sensory (Loss of vision, hearing, or both)</a:t>
            </a:r>
          </a:p>
          <a:p>
            <a:pPr marL="625475" lvl="1" indent="-225425"/>
            <a:r>
              <a:rPr lang="en-US" sz="1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Screen readers and refreshable braille devices for people who are </a:t>
            </a:r>
            <a:r>
              <a:rPr lang="en-US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blind </a:t>
            </a:r>
            <a:r>
              <a:rPr lang="en-US" sz="1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 have other print disabilities</a:t>
            </a:r>
          </a:p>
          <a:p>
            <a:pPr marL="625475" lvl="1" indent="-225425"/>
            <a:r>
              <a:rPr lang="en-US" sz="1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aptioning </a:t>
            </a:r>
            <a:r>
              <a:rPr lang="en-US" sz="1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people who are </a:t>
            </a:r>
            <a:r>
              <a:rPr lang="en-US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deaf</a:t>
            </a:r>
          </a:p>
          <a:p>
            <a:pPr marL="625475" lvl="1" indent="-225425"/>
            <a:endParaRPr lang="en-US" sz="17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/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Learning/Cognitive</a:t>
            </a:r>
          </a:p>
          <a:p>
            <a:pPr marL="625475" lvl="1" indent="-225425"/>
            <a:r>
              <a:rPr lang="en-US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Text to speech software, Organization and Structure</a:t>
            </a:r>
          </a:p>
          <a:p>
            <a:pPr marL="625475" lvl="1" indent="-225425"/>
            <a:endParaRPr lang="en-US" sz="17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/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Physical</a:t>
            </a:r>
          </a:p>
          <a:p>
            <a:pPr marL="625475" lvl="1" indent="-225425"/>
            <a:r>
              <a:rPr lang="en-US" sz="1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Alternatives input tools, such as speech-to-text software, for people who cannot use a computer mouse</a:t>
            </a:r>
          </a:p>
          <a:p>
            <a:pPr marL="400050" lvl="1" indent="0">
              <a:buNone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BAD75-DAAC-419F-A031-95EBAE8E89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pic>
        <p:nvPicPr>
          <p:cNvPr id="6" name="Content Placeholder 5" title="captioned vide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78" y="1679052"/>
            <a:ext cx="2837493" cy="2037607"/>
          </a:xfrm>
        </p:spPr>
      </p:pic>
      <p:pic>
        <p:nvPicPr>
          <p:cNvPr id="8" name="Picture 7" title="laptop with voice recognition softwa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88" y="4496210"/>
            <a:ext cx="2743583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9"/>
            <a:ext cx="8229600" cy="48487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457200" lvl="1" indent="0" algn="ctr">
              <a:buNone/>
            </a:pPr>
            <a:endParaRPr lang="en-US" sz="16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4409471"/>
              </p:ext>
            </p:extLst>
          </p:nvPr>
        </p:nvGraphicFramePr>
        <p:xfrm>
          <a:off x="1889760" y="1423444"/>
          <a:ext cx="5008474" cy="299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58709230"/>
              </p:ext>
            </p:extLst>
          </p:nvPr>
        </p:nvGraphicFramePr>
        <p:xfrm>
          <a:off x="321869" y="4537516"/>
          <a:ext cx="8364931" cy="232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823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Applicability in the K-12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595"/>
            <a:ext cx="8229600" cy="3219298"/>
          </a:xfrm>
        </p:spPr>
        <p:txBody>
          <a:bodyPr/>
          <a:lstStyle/>
          <a:p>
            <a:r>
              <a:rPr lang="en-US" dirty="0" smtClean="0"/>
              <a:t>School systems depend on the web to disseminate information.</a:t>
            </a:r>
          </a:p>
          <a:p>
            <a:r>
              <a:rPr lang="en-US" dirty="0" smtClean="0"/>
              <a:t>Provide instructional materials through course management tools like blackboard.</a:t>
            </a:r>
          </a:p>
          <a:p>
            <a:r>
              <a:rPr lang="en-US" dirty="0" smtClean="0"/>
              <a:t>Real-time communications/information (school closings and emergencies).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Office of Civil Rights (OCR) 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9"/>
            <a:ext cx="8229600" cy="5257791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The Office of Civil Rights has </a:t>
            </a:r>
            <a:r>
              <a:rPr lang="en-US" sz="5100" dirty="0"/>
              <a:t>reached </a:t>
            </a:r>
            <a:r>
              <a:rPr lang="en-US" sz="5100" dirty="0" smtClean="0"/>
              <a:t>several settlements to </a:t>
            </a:r>
            <a:r>
              <a:rPr lang="en-US" sz="5100" dirty="0" smtClean="0"/>
              <a:t>ensure </a:t>
            </a:r>
            <a:r>
              <a:rPr lang="en-US" sz="5100" dirty="0"/>
              <a:t>website accessibility for people with </a:t>
            </a:r>
            <a:r>
              <a:rPr lang="en-US" sz="5100" dirty="0" smtClean="0"/>
              <a:t>disabilities. </a:t>
            </a:r>
            <a:endParaRPr lang="en-US" sz="5100" dirty="0" smtClean="0"/>
          </a:p>
          <a:p>
            <a:pPr marL="0" indent="0">
              <a:buNone/>
            </a:pPr>
            <a:endParaRPr lang="en-US" sz="5100" dirty="0" smtClean="0"/>
          </a:p>
          <a:p>
            <a:pPr lvl="1"/>
            <a:r>
              <a:rPr lang="en-US" sz="3800" dirty="0"/>
              <a:t>AK - Juneau </a:t>
            </a:r>
            <a:r>
              <a:rPr lang="en-US" sz="3800" dirty="0" smtClean="0"/>
              <a:t>School District </a:t>
            </a:r>
          </a:p>
          <a:p>
            <a:pPr lvl="1"/>
            <a:r>
              <a:rPr lang="en-US" sz="3800" dirty="0" smtClean="0"/>
              <a:t>GU </a:t>
            </a:r>
            <a:r>
              <a:rPr lang="en-US" sz="3800" dirty="0"/>
              <a:t>- Guam Department of Education </a:t>
            </a:r>
            <a:endParaRPr lang="en-US" sz="3800" dirty="0" smtClean="0"/>
          </a:p>
          <a:p>
            <a:pPr lvl="1"/>
            <a:r>
              <a:rPr lang="en-US" sz="3800" dirty="0" smtClean="0"/>
              <a:t>MT </a:t>
            </a:r>
            <a:r>
              <a:rPr lang="en-US" sz="3800" dirty="0"/>
              <a:t>- Montana School for the Deaf and Blind </a:t>
            </a:r>
            <a:endParaRPr lang="en-US" sz="3800" dirty="0" smtClean="0"/>
          </a:p>
          <a:p>
            <a:pPr lvl="1"/>
            <a:r>
              <a:rPr lang="en-US" sz="3800" dirty="0" smtClean="0"/>
              <a:t>NM </a:t>
            </a:r>
            <a:r>
              <a:rPr lang="en-US" sz="3800" dirty="0"/>
              <a:t>- Santa Fe Public Schools </a:t>
            </a:r>
            <a:endParaRPr lang="en-US" sz="3800" dirty="0" smtClean="0"/>
          </a:p>
          <a:p>
            <a:pPr lvl="1"/>
            <a:r>
              <a:rPr lang="en-US" sz="3800" dirty="0" smtClean="0"/>
              <a:t>NV </a:t>
            </a:r>
            <a:r>
              <a:rPr lang="en-US" sz="3800" dirty="0"/>
              <a:t>- Washoe County School District </a:t>
            </a:r>
            <a:endParaRPr lang="en-US" sz="3800" dirty="0" smtClean="0"/>
          </a:p>
          <a:p>
            <a:pPr lvl="1"/>
            <a:r>
              <a:rPr lang="en-US" sz="3800" dirty="0" smtClean="0"/>
              <a:t>NV </a:t>
            </a:r>
            <a:r>
              <a:rPr lang="en-US" sz="3800" dirty="0"/>
              <a:t>- The Davidson Academy of </a:t>
            </a:r>
            <a:r>
              <a:rPr lang="en-US" sz="3800" dirty="0" smtClean="0"/>
              <a:t>Nevada</a:t>
            </a:r>
            <a:endParaRPr lang="en-US" sz="3800" dirty="0"/>
          </a:p>
          <a:p>
            <a:pPr lvl="1"/>
            <a:r>
              <a:rPr lang="en-US" sz="3800" dirty="0"/>
              <a:t>NV - Nevada Department of Education </a:t>
            </a:r>
            <a:endParaRPr lang="en-US" sz="3800" dirty="0" smtClean="0"/>
          </a:p>
          <a:p>
            <a:pPr lvl="1"/>
            <a:r>
              <a:rPr lang="en-US" sz="3800" dirty="0" smtClean="0"/>
              <a:t>OR </a:t>
            </a:r>
            <a:r>
              <a:rPr lang="en-US" sz="3800" dirty="0"/>
              <a:t>- Oregon Department of Education </a:t>
            </a:r>
            <a:endParaRPr lang="en-US" sz="3800" dirty="0" smtClean="0"/>
          </a:p>
          <a:p>
            <a:pPr lvl="1"/>
            <a:r>
              <a:rPr lang="en-US" sz="3800" dirty="0" smtClean="0"/>
              <a:t>UT </a:t>
            </a:r>
            <a:r>
              <a:rPr lang="en-US" sz="3800" dirty="0"/>
              <a:t>- Granite School </a:t>
            </a:r>
            <a:r>
              <a:rPr lang="en-US" sz="3800" dirty="0" smtClean="0"/>
              <a:t>District</a:t>
            </a:r>
          </a:p>
          <a:p>
            <a:pPr lvl="1"/>
            <a:r>
              <a:rPr lang="en-US" sz="3800" dirty="0" smtClean="0"/>
              <a:t>VA - Virginia Beach City Public Schools</a:t>
            </a:r>
            <a:endParaRPr lang="en-US" sz="3800" dirty="0"/>
          </a:p>
          <a:p>
            <a:pPr lvl="1"/>
            <a:r>
              <a:rPr lang="en-US" sz="3800" dirty="0" smtClean="0"/>
              <a:t>WA - Bellingham School District </a:t>
            </a:r>
          </a:p>
          <a:p>
            <a:pPr lvl="1"/>
            <a:r>
              <a:rPr lang="en-US" sz="3800" dirty="0" smtClean="0"/>
              <a:t>WA </a:t>
            </a:r>
            <a:r>
              <a:rPr lang="en-US" sz="3800" dirty="0"/>
              <a:t>- Washington Office of Superintendent of Public </a:t>
            </a:r>
            <a:r>
              <a:rPr lang="en-US" sz="3800" dirty="0" smtClean="0"/>
              <a:t>Instruction</a:t>
            </a:r>
          </a:p>
          <a:p>
            <a:pPr marL="457200" lvl="1" indent="0">
              <a:buNone/>
            </a:pPr>
            <a:endParaRPr lang="en-US" sz="3800" dirty="0" smtClean="0"/>
          </a:p>
          <a:p>
            <a:r>
              <a:rPr lang="en-US" dirty="0" smtClean="0"/>
              <a:t>    K-12 </a:t>
            </a:r>
            <a:r>
              <a:rPr lang="en-US" dirty="0"/>
              <a:t>Education Web Accessibility Compliant Repository</a:t>
            </a:r>
          </a:p>
          <a:p>
            <a:pPr lvl="1"/>
            <a:r>
              <a:rPr lang="en-US" dirty="0">
                <a:hlinkClick r:id="rId2"/>
              </a:rPr>
              <a:t>https://www.audioeye.com/k-12-education-web-accessibility-complaint-repository/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36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</a:t>
            </a:r>
            <a:r>
              <a:rPr lang="en-US" dirty="0" smtClean="0"/>
              <a:t>Issues Identified in Complaints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32955" y="1417639"/>
            <a:ext cx="2519881" cy="2015250"/>
            <a:chOff x="641143" y="667957"/>
            <a:chExt cx="2721755" cy="23275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43" y="667957"/>
              <a:ext cx="783625" cy="23275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47848" y="1953683"/>
              <a:ext cx="1815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Only accessible with a mouse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65462" y="1471879"/>
            <a:ext cx="2844013" cy="2607341"/>
            <a:chOff x="4674020" y="1531803"/>
            <a:chExt cx="2844013" cy="26073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020" y="1531803"/>
              <a:ext cx="2844013" cy="19038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50158" y="2910232"/>
              <a:ext cx="2614883" cy="36933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Alt-text: Grady as a puppy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45172" y="3492813"/>
              <a:ext cx="1815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Images missing alternative Text </a:t>
              </a:r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09" y="4503961"/>
            <a:ext cx="4685561" cy="1879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55" y="3900335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WCAG 2.0 Guidelines</a:t>
            </a:r>
          </a:p>
          <a:p>
            <a:pPr lvl="1"/>
            <a:r>
              <a:rPr lang="en-US" dirty="0"/>
              <a:t>Web accessibility initiative of the World Wide Web Consortium “W3C”</a:t>
            </a:r>
          </a:p>
          <a:p>
            <a:pPr lvl="2"/>
            <a:r>
              <a:rPr lang="en-US" dirty="0"/>
              <a:t>Public/private consortium, world-wide, of academics, governments, technology industry, and user </a:t>
            </a:r>
            <a:r>
              <a:rPr lang="en-US" dirty="0" smtClean="0"/>
              <a:t>groups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Section 508 </a:t>
            </a:r>
            <a:r>
              <a:rPr lang="en-US" b="1" dirty="0"/>
              <a:t>Only</a:t>
            </a:r>
            <a:r>
              <a:rPr lang="en-US" dirty="0"/>
              <a:t> Applies Directly to the Federal Government</a:t>
            </a:r>
          </a:p>
          <a:p>
            <a:pPr lvl="1"/>
            <a:r>
              <a:rPr lang="en-US" dirty="0"/>
              <a:t>Federal agencies </a:t>
            </a:r>
            <a:r>
              <a:rPr lang="en-US" i="1" dirty="0"/>
              <a:t>must </a:t>
            </a:r>
            <a:r>
              <a:rPr lang="en-US" dirty="0"/>
              <a:t>comply with the Section 508 standards</a:t>
            </a:r>
          </a:p>
          <a:p>
            <a:pPr lvl="1"/>
            <a:r>
              <a:rPr lang="en-US" dirty="0"/>
              <a:t>Others </a:t>
            </a:r>
            <a:r>
              <a:rPr lang="en-US" i="1" dirty="0"/>
              <a:t>may </a:t>
            </a:r>
            <a:r>
              <a:rPr lang="en-US" dirty="0"/>
              <a:t>use the Section 508 standards as </a:t>
            </a:r>
            <a:r>
              <a:rPr lang="en-US" i="1" dirty="0" smtClean="0"/>
              <a:t>guidance</a:t>
            </a:r>
            <a:endParaRPr lang="en-US" dirty="0" smtClean="0"/>
          </a:p>
          <a:p>
            <a:pPr lvl="1"/>
            <a:r>
              <a:rPr lang="en-US" dirty="0" smtClean="0"/>
              <a:t>Section </a:t>
            </a:r>
            <a:r>
              <a:rPr lang="en-US" dirty="0"/>
              <a:t>508 Resources:	</a:t>
            </a:r>
          </a:p>
          <a:p>
            <a:pPr lvl="2"/>
            <a:r>
              <a:rPr lang="en-US" dirty="0">
                <a:hlinkClick r:id="rId2"/>
              </a:rPr>
              <a:t>www.section508.gov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www.access-board.gov</a:t>
            </a:r>
            <a:r>
              <a:rPr lang="en-US" dirty="0"/>
              <a:t> 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r>
              <a:rPr lang="en-US" sz="3400" b="1" dirty="0" smtClean="0"/>
              <a:t>Section </a:t>
            </a:r>
            <a:r>
              <a:rPr lang="en-US" sz="3400" b="1" dirty="0"/>
              <a:t>508 (issued 2001)</a:t>
            </a:r>
            <a:r>
              <a:rPr lang="en-US" sz="3400" dirty="0"/>
              <a:t> or </a:t>
            </a:r>
            <a:r>
              <a:rPr lang="en-US" sz="3400" b="1" dirty="0"/>
              <a:t>WCAG 2.0 (issued 2008)</a:t>
            </a:r>
            <a:r>
              <a:rPr lang="en-US" sz="3400" dirty="0"/>
              <a:t> </a:t>
            </a:r>
          </a:p>
          <a:p>
            <a:pPr lvl="1"/>
            <a:r>
              <a:rPr lang="en-US" sz="2700" dirty="0"/>
              <a:t>Final rule for </a:t>
            </a:r>
            <a:r>
              <a:rPr lang="en-US" sz="2700" b="1" i="1" dirty="0"/>
              <a:t>508 Refresh </a:t>
            </a:r>
            <a:r>
              <a:rPr lang="en-US" sz="2700" dirty="0" smtClean="0"/>
              <a:t>incorporates </a:t>
            </a:r>
            <a:r>
              <a:rPr lang="en-US" sz="2700" dirty="0"/>
              <a:t>WCAG 2.0 Level </a:t>
            </a:r>
            <a:r>
              <a:rPr lang="en-US" sz="2700" dirty="0" smtClean="0"/>
              <a:t>AA</a:t>
            </a:r>
          </a:p>
          <a:p>
            <a:pPr lvl="1"/>
            <a:r>
              <a:rPr lang="en-US" sz="2700" dirty="0" smtClean="0"/>
              <a:t>Was released on January 17 – Compliance will be expected by Jan 17 2018</a:t>
            </a:r>
            <a:endParaRPr lang="en-US" sz="27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806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Common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29488" y="1990924"/>
            <a:ext cx="6748044" cy="2499286"/>
            <a:chOff x="790498" y="1493490"/>
            <a:chExt cx="6748044" cy="24992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0498" y="1496393"/>
              <a:ext cx="1800225" cy="5429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2365" y="1493490"/>
              <a:ext cx="1819275" cy="6000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0609" y="3254412"/>
              <a:ext cx="1905000" cy="7048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498" y="2359500"/>
              <a:ext cx="1876425" cy="6572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6602" y="3345076"/>
              <a:ext cx="1800225" cy="647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6653" y="2439947"/>
              <a:ext cx="1847850" cy="5715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71642" y="1497281"/>
              <a:ext cx="1809750" cy="5715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14492" y="2449472"/>
              <a:ext cx="1924050" cy="55245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089965" y="5838603"/>
            <a:ext cx="724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0"/>
              </a:rPr>
              <a:t>Images from the Web Accessibility Handbook (Portland Community College)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I Theme for PPT_043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I Guide Theme_May 2016_16by9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TI Guide Theme_May 2016_16by9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ATI Theme for PPT_043014</Template>
  <TotalTime>1259</TotalTime>
  <Words>1076</Words>
  <Application>Microsoft Office PowerPoint</Application>
  <PresentationFormat>On-screen Show (4:3)</PresentationFormat>
  <Paragraphs>179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Corbel</vt:lpstr>
      <vt:lpstr>Palatino Linotype</vt:lpstr>
      <vt:lpstr>Times New Roman</vt:lpstr>
      <vt:lpstr>ATI Theme for PPT_043014</vt:lpstr>
      <vt:lpstr>1_ATI Guide Theme_May 2016_16by9</vt:lpstr>
      <vt:lpstr>ATI Guide Theme_May 2016_16by9</vt:lpstr>
      <vt:lpstr>Web Accessibility</vt:lpstr>
      <vt:lpstr>Web Accessibility: What does it mean?</vt:lpstr>
      <vt:lpstr>Types of Impairment and Assistive Technology </vt:lpstr>
      <vt:lpstr>Legal Requirements</vt:lpstr>
      <vt:lpstr>Applicability in the K-12 Environment</vt:lpstr>
      <vt:lpstr>Office of Civil Rights (OCR) Complaints</vt:lpstr>
      <vt:lpstr>Main Issues Identified in Complaints</vt:lpstr>
      <vt:lpstr>Accessibility Guidelines</vt:lpstr>
      <vt:lpstr>Overview of Common Components</vt:lpstr>
      <vt:lpstr>Web Accessibility - Images</vt:lpstr>
      <vt:lpstr>Web Accessibility – Use of Color</vt:lpstr>
      <vt:lpstr>Web Accessibility - Video </vt:lpstr>
      <vt:lpstr>Web Accessibility - Keyboard</vt:lpstr>
      <vt:lpstr>Web Accessibility – Links &amp; Headings</vt:lpstr>
      <vt:lpstr>Jaws Screen Reader Demo</vt:lpstr>
      <vt:lpstr>Web Accessibility - Tables</vt:lpstr>
      <vt:lpstr>Web Accessibility - Forms</vt:lpstr>
      <vt:lpstr>Where to Start?</vt:lpstr>
      <vt:lpstr>Web Accessibility Testing Tools</vt:lpstr>
      <vt:lpstr>Resources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Accessibility</dc:title>
  <dc:creator>Kristine S. Neuber</dc:creator>
  <cp:lastModifiedBy>Kristine S. Neuber</cp:lastModifiedBy>
  <cp:revision>68</cp:revision>
  <cp:lastPrinted>2017-02-22T23:43:34Z</cp:lastPrinted>
  <dcterms:created xsi:type="dcterms:W3CDTF">2017-02-21T20:25:55Z</dcterms:created>
  <dcterms:modified xsi:type="dcterms:W3CDTF">2017-02-23T19:36:26Z</dcterms:modified>
</cp:coreProperties>
</file>